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88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981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24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5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34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3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98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51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922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9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49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81457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654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17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8571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6640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69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54AA3CC-2B4A-4AB1-8599-701EEBBD57A5}" type="datetimeFigureOut">
              <a:rPr lang="en-US" smtClean="0"/>
              <a:t>10/8/2020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74D26-68EE-47E5-A011-21BCB9AE7C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9550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11386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VITAMINS A &amp; 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265714"/>
            <a:ext cx="8825658" cy="168510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Name:</a:t>
            </a:r>
          </a:p>
          <a:p>
            <a:pPr algn="ctr"/>
            <a:r>
              <a:rPr lang="en-US" dirty="0" smtClean="0">
                <a:solidFill>
                  <a:schemeClr val="accent2"/>
                </a:solidFill>
              </a:rPr>
              <a:t>Course:</a:t>
            </a:r>
          </a:p>
          <a:p>
            <a:pPr algn="ctr"/>
            <a:r>
              <a:rPr lang="en-US" dirty="0" smtClean="0">
                <a:solidFill>
                  <a:schemeClr val="accent2"/>
                </a:solidFill>
              </a:rPr>
              <a:t>Date:</a:t>
            </a:r>
          </a:p>
          <a:p>
            <a:pPr algn="ctr"/>
            <a:r>
              <a:rPr lang="en-US" dirty="0" smtClean="0">
                <a:solidFill>
                  <a:schemeClr val="accent2"/>
                </a:solidFill>
              </a:rPr>
              <a:t>Instructor: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985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7969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SOLUBILITY IN WATER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VITAMIN 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Vitamin A is not soluble in water but rather is a fat- soluble vitamin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VITAMIN 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Just like vitamin A, Vitamin D is not also soluble in water.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671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75191"/>
          </a:xfrm>
        </p:spPr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FUNCTIONS IN THE BODY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227909"/>
            <a:ext cx="4396338" cy="677091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VITAMIN 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326" y="1905000"/>
            <a:ext cx="5016325" cy="4351338"/>
          </a:xfrm>
        </p:spPr>
        <p:txBody>
          <a:bodyPr>
            <a:normAutofit fontScale="92500"/>
          </a:bodyPr>
          <a:lstStyle/>
          <a:p>
            <a:pPr>
              <a:buFont typeface="+mj-lt"/>
              <a:buAutoNum type="arabicPeriod"/>
            </a:pPr>
            <a:r>
              <a:rPr lang="en-US" b="1" dirty="0" smtClean="0"/>
              <a:t>Vision </a:t>
            </a:r>
            <a:r>
              <a:rPr lang="en-US" b="1" dirty="0"/>
              <a:t>maintenance:</a:t>
            </a:r>
            <a:r>
              <a:rPr lang="en-US" dirty="0"/>
              <a:t> Vitamin A is essential for maintaining the light-sensing cells in the eyes and for the formation of tear </a:t>
            </a:r>
            <a:r>
              <a:rPr lang="en-US" dirty="0" smtClean="0"/>
              <a:t>fluid. 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Immune function:</a:t>
            </a:r>
            <a:r>
              <a:rPr lang="en-US" dirty="0"/>
              <a:t> Vitamin A deficiency impairs immune function, increasing susceptibility to </a:t>
            </a:r>
            <a:r>
              <a:rPr lang="en-US" dirty="0" smtClean="0"/>
              <a:t>infections.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Body growth:</a:t>
            </a:r>
            <a:r>
              <a:rPr lang="en-US" dirty="0"/>
              <a:t> Vitamin A is necessary for cell growth. Deficiency may slow or prevent growth in </a:t>
            </a:r>
            <a:r>
              <a:rPr lang="en-US" dirty="0" smtClean="0"/>
              <a:t>children.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Hair growth:</a:t>
            </a:r>
            <a:r>
              <a:rPr lang="en-US" dirty="0"/>
              <a:t> It is also vital for hair growth. Deficiency leads to alopecia, or hair </a:t>
            </a:r>
            <a:r>
              <a:rPr lang="en-US" dirty="0" smtClean="0"/>
              <a:t>loss.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Reproductive function:</a:t>
            </a:r>
            <a:r>
              <a:rPr lang="en-US" dirty="0"/>
              <a:t> Vitamin A maintains fertility and is vital for fetal </a:t>
            </a:r>
            <a:r>
              <a:rPr lang="en-US" dirty="0" smtClean="0"/>
              <a:t>development.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227909"/>
            <a:ext cx="4396339" cy="677091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Vitamin 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1905000"/>
            <a:ext cx="5318305" cy="4351338"/>
          </a:xfrm>
        </p:spPr>
        <p:txBody>
          <a:bodyPr/>
          <a:lstStyle/>
          <a:p>
            <a:pPr>
              <a:buFont typeface="+mj-lt"/>
              <a:buAutoNum type="alphaUcPeriod"/>
            </a:pPr>
            <a:r>
              <a:rPr lang="en-US" b="1" dirty="0"/>
              <a:t>Bone maintenance:</a:t>
            </a:r>
            <a:r>
              <a:rPr lang="en-US" dirty="0"/>
              <a:t> Vitamin D regulates the circulating levels of calcium and phosphorus, which are the most important minerals for bone growth and maintenance. It promotes the absorption of these minerals from the diet.</a:t>
            </a:r>
          </a:p>
          <a:p>
            <a:pPr>
              <a:buFont typeface="+mj-lt"/>
              <a:buAutoNum type="alphaUcPeriod"/>
            </a:pPr>
            <a:r>
              <a:rPr lang="en-US" b="1" dirty="0"/>
              <a:t>Immune system regulation:</a:t>
            </a:r>
            <a:r>
              <a:rPr lang="en-US" dirty="0"/>
              <a:t> It also regulates and strengthens immune system </a:t>
            </a:r>
            <a:r>
              <a:rPr lang="en-US" dirty="0" smtClean="0"/>
              <a:t>function.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227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31945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DAILY REFERENCE INTAKE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267097"/>
            <a:ext cx="4396338" cy="496389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VITAMIN 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149531"/>
            <a:ext cx="4396339" cy="613955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VITAMIN D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316029373"/>
              </p:ext>
            </p:extLst>
          </p:nvPr>
        </p:nvGraphicFramePr>
        <p:xfrm>
          <a:off x="1103312" y="1763488"/>
          <a:ext cx="4395788" cy="42454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8947">
                  <a:extLst>
                    <a:ext uri="{9D8B030D-6E8A-4147-A177-3AD203B41FA5}">
                      <a16:colId xmlns:a16="http://schemas.microsoft.com/office/drawing/2014/main" val="2656039611"/>
                    </a:ext>
                  </a:extLst>
                </a:gridCol>
                <a:gridCol w="1098947">
                  <a:extLst>
                    <a:ext uri="{9D8B030D-6E8A-4147-A177-3AD203B41FA5}">
                      <a16:colId xmlns:a16="http://schemas.microsoft.com/office/drawing/2014/main" val="3732563244"/>
                    </a:ext>
                  </a:extLst>
                </a:gridCol>
                <a:gridCol w="1098947">
                  <a:extLst>
                    <a:ext uri="{9D8B030D-6E8A-4147-A177-3AD203B41FA5}">
                      <a16:colId xmlns:a16="http://schemas.microsoft.com/office/drawing/2014/main" val="895062397"/>
                    </a:ext>
                  </a:extLst>
                </a:gridCol>
                <a:gridCol w="1098947">
                  <a:extLst>
                    <a:ext uri="{9D8B030D-6E8A-4147-A177-3AD203B41FA5}">
                      <a16:colId xmlns:a16="http://schemas.microsoft.com/office/drawing/2014/main" val="2916930091"/>
                    </a:ext>
                  </a:extLst>
                </a:gridCol>
              </a:tblGrid>
              <a:tr h="849085">
                <a:tc>
                  <a:txBody>
                    <a:bodyPr/>
                    <a:lstStyle/>
                    <a:p>
                      <a:pPr marL="0" marR="0" algn="l" defTabSz="4572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 marL="46797" marR="46797" marT="32758" marB="3275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AGE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2758" marB="3275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RDA (IU / mcg)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2758" marB="3275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UL (IU / mcg)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2758" marB="32758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404498"/>
                  </a:ext>
                </a:extLst>
              </a:tr>
              <a:tr h="8490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Women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2758" marB="3275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14–18 years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2,333 / 700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9,333 / 2800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260215"/>
                  </a:ext>
                </a:extLst>
              </a:tr>
              <a:tr h="84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6797" marR="46797" marT="32758" marB="3275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19–70 years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2,333 / 700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10,000 / 3000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2483048"/>
                  </a:ext>
                </a:extLst>
              </a:tr>
              <a:tr h="8490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Men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2758" marB="3275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14–18 years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3,000 / 900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9,333 / 2800</a:t>
                      </a: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000364"/>
                  </a:ext>
                </a:extLst>
              </a:tr>
              <a:tr h="8490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46797" marR="46797" marT="32758" marB="3275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19–70 years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3,000 / 900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10,000 / 3000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797" marR="46797" marT="37438" marB="28078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7815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645404"/>
              </p:ext>
            </p:extLst>
          </p:nvPr>
        </p:nvGraphicFramePr>
        <p:xfrm>
          <a:off x="5654496" y="1763487"/>
          <a:ext cx="4395966" cy="33179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5322">
                  <a:extLst>
                    <a:ext uri="{9D8B030D-6E8A-4147-A177-3AD203B41FA5}">
                      <a16:colId xmlns:a16="http://schemas.microsoft.com/office/drawing/2014/main" val="115633972"/>
                    </a:ext>
                  </a:extLst>
                </a:gridCol>
                <a:gridCol w="1465322">
                  <a:extLst>
                    <a:ext uri="{9D8B030D-6E8A-4147-A177-3AD203B41FA5}">
                      <a16:colId xmlns:a16="http://schemas.microsoft.com/office/drawing/2014/main" val="1165045560"/>
                    </a:ext>
                  </a:extLst>
                </a:gridCol>
                <a:gridCol w="1465322">
                  <a:extLst>
                    <a:ext uri="{9D8B030D-6E8A-4147-A177-3AD203B41FA5}">
                      <a16:colId xmlns:a16="http://schemas.microsoft.com/office/drawing/2014/main" val="2462733418"/>
                    </a:ext>
                  </a:extLst>
                </a:gridCol>
              </a:tblGrid>
              <a:tr h="11059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Age Group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RDA (IU / mcg)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UL (IU / mcg)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 anchor="ctr"/>
                </a:tc>
                <a:extLst>
                  <a:ext uri="{0D108BD9-81ED-4DB2-BD59-A6C34878D82A}">
                    <a16:rowId xmlns:a16="http://schemas.microsoft.com/office/drawing/2014/main" val="1915622423"/>
                  </a:ext>
                </a:extLst>
              </a:tr>
              <a:tr h="11059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9–70 years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600 / 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571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4,000 / 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57150" anchor="ctr"/>
                </a:tc>
                <a:extLst>
                  <a:ext uri="{0D108BD9-81ED-4DB2-BD59-A6C34878D82A}">
                    <a16:rowId xmlns:a16="http://schemas.microsoft.com/office/drawing/2014/main" val="3567527095"/>
                  </a:ext>
                </a:extLst>
              </a:tr>
              <a:tr h="110598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70+ years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66675" marB="6667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800 / 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5715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4,000 / 100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0" marR="95250" marT="76200" marB="57150" anchor="ctr"/>
                </a:tc>
                <a:extLst>
                  <a:ext uri="{0D108BD9-81ED-4DB2-BD59-A6C34878D82A}">
                    <a16:rowId xmlns:a16="http://schemas.microsoft.com/office/drawing/2014/main" val="1542364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41347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749065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FOOD SOURCES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201784"/>
            <a:ext cx="4396338" cy="522514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VITAMIN 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0710" y="1724298"/>
            <a:ext cx="4728942" cy="453204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397727"/>
            <a:ext cx="4396339" cy="455522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VITAMIN D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10" y="1724297"/>
            <a:ext cx="4728941" cy="4532042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493" y="1853250"/>
            <a:ext cx="5213803" cy="44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925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83752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TOXICITY SIGNS/ SYMPTOMS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136470"/>
            <a:ext cx="4396338" cy="548640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VITAMIN 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12" y="1685110"/>
            <a:ext cx="4853540" cy="4571228"/>
          </a:xfrm>
        </p:spPr>
        <p:txBody>
          <a:bodyPr>
            <a:normAutofit/>
          </a:bodyPr>
          <a:lstStyle/>
          <a:p>
            <a:r>
              <a:rPr lang="en-US" dirty="0"/>
              <a:t>Overdosing on vitamin A leads to an adverse condition known as hypervitaminosis A</a:t>
            </a:r>
            <a:r>
              <a:rPr lang="en-US" dirty="0" smtClean="0"/>
              <a:t>.</a:t>
            </a:r>
          </a:p>
          <a:p>
            <a:r>
              <a:rPr lang="en-US" dirty="0"/>
              <a:t>The main symptoms and consequences of toxicity include fatigue, headache, irritability, stomach pain, joint pain, lack of appetite, vomiting, blurred vision, skin problems and inflammation in the mouth and eyes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is advised </a:t>
            </a:r>
            <a:r>
              <a:rPr lang="en-US" dirty="0"/>
              <a:t>to avoid exceeding the upper limit for intake, which is 10,000 IU (900 mcg) per day for adults.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136470"/>
            <a:ext cx="4396339" cy="54864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VITAMIN 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1685110"/>
            <a:ext cx="5122362" cy="4571228"/>
          </a:xfrm>
        </p:spPr>
        <p:txBody>
          <a:bodyPr>
            <a:normAutofit/>
          </a:bodyPr>
          <a:lstStyle/>
          <a:p>
            <a:r>
              <a:rPr lang="en-US" dirty="0"/>
              <a:t>Vitamin D toxicity is very rare.</a:t>
            </a:r>
          </a:p>
          <a:p>
            <a:r>
              <a:rPr lang="en-US" dirty="0" smtClean="0"/>
              <a:t>The </a:t>
            </a:r>
            <a:r>
              <a:rPr lang="en-US" dirty="0"/>
              <a:t>main consequence of toxicity is hypercalcemia, a condition characterized by excessive amounts of calcium in the blood.</a:t>
            </a:r>
          </a:p>
          <a:p>
            <a:r>
              <a:rPr lang="en-US" dirty="0"/>
              <a:t>Symptoms include headache, nausea, lack of appetite, weight loss, fatigue, kidney and heart damage, high blood pressure and fetal abnormalities, to name a few.</a:t>
            </a:r>
          </a:p>
          <a:p>
            <a:r>
              <a:rPr lang="en-US" dirty="0" smtClean="0"/>
              <a:t>It is advised </a:t>
            </a:r>
            <a:r>
              <a:rPr lang="en-US" dirty="0"/>
              <a:t>to avoid exceeding the upper limit of vitamin D intake, which is 4,000 IU per day for adults.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384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840505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DEFICIENCY SIGNS/ SYMPTOMS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175658"/>
            <a:ext cx="4396338" cy="522514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VITAMIN 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698172"/>
            <a:ext cx="5499652" cy="4911634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lphaLcParenR"/>
            </a:pPr>
            <a:r>
              <a:rPr lang="en-US" b="1" dirty="0"/>
              <a:t>N</a:t>
            </a:r>
            <a:r>
              <a:rPr lang="en-US" b="1" dirty="0"/>
              <a:t>ight blindness: </a:t>
            </a:r>
            <a:r>
              <a:rPr lang="en-US" dirty="0" smtClean="0"/>
              <a:t>It is the most common </a:t>
            </a:r>
            <a:r>
              <a:rPr lang="en-US" dirty="0"/>
              <a:t>symptom of early </a:t>
            </a:r>
            <a:r>
              <a:rPr lang="en-US" dirty="0" smtClean="0"/>
              <a:t>deficiency.</a:t>
            </a:r>
          </a:p>
          <a:p>
            <a:pPr>
              <a:buFont typeface="+mj-lt"/>
              <a:buAutoNum type="alphaLcParenR"/>
            </a:pPr>
            <a:r>
              <a:rPr lang="en-US" b="1" dirty="0"/>
              <a:t>Dry eyes:</a:t>
            </a:r>
            <a:r>
              <a:rPr lang="en-US" dirty="0"/>
              <a:t> Severe deficiency may cause xerophthalmia, a condition characterized by dry eyes caused by reduced tear fluid </a:t>
            </a:r>
            <a:r>
              <a:rPr lang="en-US" dirty="0" smtClean="0"/>
              <a:t>formation.</a:t>
            </a:r>
            <a:endParaRPr lang="en-US" dirty="0"/>
          </a:p>
          <a:p>
            <a:pPr>
              <a:buFont typeface="+mj-lt"/>
              <a:buAutoNum type="alphaLcParenR"/>
            </a:pPr>
            <a:r>
              <a:rPr lang="en-US" b="1" dirty="0"/>
              <a:t>Blindness:</a:t>
            </a:r>
            <a:r>
              <a:rPr lang="en-US" dirty="0"/>
              <a:t> Serious vitamin A deficiency may lead to total blindness. In fact, it is among the most common preventable causes of blindness in the </a:t>
            </a:r>
            <a:r>
              <a:rPr lang="en-US" dirty="0" smtClean="0"/>
              <a:t>world.</a:t>
            </a:r>
            <a:endParaRPr lang="en-US" dirty="0"/>
          </a:p>
          <a:p>
            <a:pPr>
              <a:buFont typeface="+mj-lt"/>
              <a:buAutoNum type="alphaLcParenR"/>
            </a:pPr>
            <a:r>
              <a:rPr lang="en-US" b="1" dirty="0"/>
              <a:t>Hair loss:</a:t>
            </a:r>
            <a:r>
              <a:rPr lang="en-US" dirty="0"/>
              <a:t> If you are vitamin A deficient, you may start to lose your </a:t>
            </a:r>
            <a:r>
              <a:rPr lang="en-US" dirty="0" smtClean="0"/>
              <a:t>hair.</a:t>
            </a:r>
            <a:endParaRPr lang="en-US" dirty="0"/>
          </a:p>
          <a:p>
            <a:pPr>
              <a:buFont typeface="+mj-lt"/>
              <a:buAutoNum type="alphaLcParenR"/>
            </a:pPr>
            <a:r>
              <a:rPr lang="en-US" b="1" dirty="0"/>
              <a:t>Skin problems:</a:t>
            </a:r>
            <a:r>
              <a:rPr lang="en-US" dirty="0"/>
              <a:t> Deficiency leads to a skin condition known as hyperkeratosis or goose </a:t>
            </a:r>
            <a:r>
              <a:rPr lang="en-US" dirty="0" smtClean="0"/>
              <a:t>flesh.</a:t>
            </a:r>
            <a:endParaRPr lang="en-US" dirty="0"/>
          </a:p>
          <a:p>
            <a:pPr>
              <a:buFont typeface="+mj-lt"/>
              <a:buAutoNum type="alphaLcParenR"/>
            </a:pPr>
            <a:r>
              <a:rPr lang="en-US" b="1" dirty="0"/>
              <a:t>Poor immune function:</a:t>
            </a:r>
            <a:r>
              <a:rPr lang="en-US" dirty="0"/>
              <a:t> Poor vitamin A status or deficiency makes people prone to </a:t>
            </a:r>
            <a:r>
              <a:rPr lang="en-US" dirty="0" smtClean="0"/>
              <a:t>infections.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293223"/>
            <a:ext cx="4396339" cy="404949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VITAMIN D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1698172"/>
            <a:ext cx="5906134" cy="4767942"/>
          </a:xfrm>
        </p:spPr>
        <p:txBody>
          <a:bodyPr>
            <a:normAutofit/>
          </a:bodyPr>
          <a:lstStyle/>
          <a:p>
            <a:pPr marL="400050" indent="-400050">
              <a:buFont typeface="+mj-lt"/>
              <a:buAutoNum type="romanLcPeriod"/>
            </a:pPr>
            <a:r>
              <a:rPr lang="en-US" dirty="0"/>
              <a:t>The most well-known consequences of vitamin D deficiency include soft bones, weak muscles and an increased risk of bone fractures. This condition is called osteomalacia in adults and rickets in </a:t>
            </a:r>
            <a:r>
              <a:rPr lang="en-US" dirty="0" smtClean="0"/>
              <a:t>children.</a:t>
            </a:r>
            <a:endParaRPr lang="en-US" dirty="0"/>
          </a:p>
          <a:p>
            <a:pPr marL="400050" indent="-400050">
              <a:buFont typeface="+mj-lt"/>
              <a:buAutoNum type="romanLcPeriod"/>
            </a:pPr>
            <a:r>
              <a:rPr lang="en-US" dirty="0"/>
              <a:t>Vitamin D deficiency is also associated with poor immune function, an increased susceptibility to infections and autoimmune </a:t>
            </a:r>
            <a:r>
              <a:rPr lang="en-US" dirty="0" smtClean="0"/>
              <a:t>diseases.</a:t>
            </a:r>
            <a:endParaRPr lang="en-US" dirty="0"/>
          </a:p>
          <a:p>
            <a:pPr marL="400050" indent="-400050">
              <a:buFont typeface="+mj-lt"/>
              <a:buAutoNum type="romanLcPeriod"/>
            </a:pPr>
            <a:r>
              <a:rPr lang="en-US" dirty="0"/>
              <a:t>Other signs of </a:t>
            </a:r>
            <a:r>
              <a:rPr lang="en-US" dirty="0" smtClean="0"/>
              <a:t>deficiency </a:t>
            </a:r>
            <a:r>
              <a:rPr lang="en-US" dirty="0"/>
              <a:t>include fatigue, depression, hair loss and impaired wound healing.</a:t>
            </a:r>
          </a:p>
          <a:p>
            <a:pPr marL="400050" indent="-400050">
              <a:buFont typeface="+mj-lt"/>
              <a:buAutoNum type="romanLcPeriod"/>
            </a:pPr>
            <a:r>
              <a:rPr lang="en-US" dirty="0" smtClean="0"/>
              <a:t>Low </a:t>
            </a:r>
            <a:r>
              <a:rPr lang="en-US" dirty="0"/>
              <a:t>vitamin D levels </a:t>
            </a:r>
            <a:r>
              <a:rPr lang="en-US" dirty="0" smtClean="0"/>
              <a:t>leads </a:t>
            </a:r>
            <a:r>
              <a:rPr lang="en-US" dirty="0"/>
              <a:t>increased risk of dying from cancer and an elevated risk of heart </a:t>
            </a:r>
            <a:r>
              <a:rPr lang="en-US" dirty="0" smtClean="0"/>
              <a:t>attacks.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276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63</TotalTime>
  <Words>435</Words>
  <Application>Microsoft Office PowerPoint</Application>
  <PresentationFormat>Widescreen</PresentationFormat>
  <Paragraphs>76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Times New Roman</vt:lpstr>
      <vt:lpstr>Wingdings 3</vt:lpstr>
      <vt:lpstr>Ion</vt:lpstr>
      <vt:lpstr>VITAMINS A &amp; D </vt:lpstr>
      <vt:lpstr> SOLUBILITY IN WATER</vt:lpstr>
      <vt:lpstr>FUNCTIONS IN THE BODY</vt:lpstr>
      <vt:lpstr>DAILY REFERENCE INTAKE</vt:lpstr>
      <vt:lpstr>FOOD SOURCES</vt:lpstr>
      <vt:lpstr>TOXICITY SIGNS/ SYMPTOMS</vt:lpstr>
      <vt:lpstr>DEFICIENCY SIGNS/ SYMPTOMS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VITAMINS A &amp; D</dc:title>
  <dc:creator>Zack</dc:creator>
  <cp:lastModifiedBy>Zack</cp:lastModifiedBy>
  <cp:revision>27</cp:revision>
  <dcterms:created xsi:type="dcterms:W3CDTF">2020-10-08T16:41:58Z</dcterms:created>
  <dcterms:modified xsi:type="dcterms:W3CDTF">2020-10-08T17:45:56Z</dcterms:modified>
</cp:coreProperties>
</file>